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06666aa0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The year has been hard, but here we are gaining momentum and making efforts to move forward … BLABLABLA</a:t>
            </a:r>
            <a:endParaRPr>
              <a:solidFill>
                <a:schemeClr val="dk1"/>
              </a:solidFill>
            </a:endParaRPr>
          </a:p>
          <a:p>
            <a:pPr indent="0" lvl="0" marL="0" rtl="0" algn="l">
              <a:spcBef>
                <a:spcPts val="0"/>
              </a:spcBef>
              <a:spcAft>
                <a:spcPts val="0"/>
              </a:spcAft>
              <a:buNone/>
            </a:pPr>
            <a:r>
              <a:t/>
            </a:r>
            <a:endParaRPr/>
          </a:p>
        </p:txBody>
      </p:sp>
      <p:sp>
        <p:nvSpPr>
          <p:cNvPr id="82" name="Google Shape;82;gb06666aa0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0b0d4d25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0b0d4d2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0b0d4d252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0b0d4d25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0b0d4d25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0b0d4d2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AutoNum type="arabicPeriod"/>
            </a:pPr>
            <a:r>
              <a:rPr b="1" lang="en-US" sz="1200">
                <a:solidFill>
                  <a:schemeClr val="dk1"/>
                </a:solidFill>
              </a:rPr>
              <a:t>Explanation</a:t>
            </a:r>
            <a:r>
              <a:rPr lang="en-US" sz="1200">
                <a:solidFill>
                  <a:schemeClr val="dk1"/>
                </a:solidFill>
              </a:rPr>
              <a:t> and </a:t>
            </a:r>
            <a:r>
              <a:rPr b="1" lang="en-US" sz="1200">
                <a:solidFill>
                  <a:schemeClr val="dk1"/>
                </a:solidFill>
              </a:rPr>
              <a:t>transparency</a:t>
            </a:r>
            <a:r>
              <a:rPr lang="en-US" sz="1200">
                <a:solidFill>
                  <a:schemeClr val="dk1"/>
                </a:solidFill>
              </a:rPr>
              <a:t> of multimodal models</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US" sz="1200">
                <a:solidFill>
                  <a:schemeClr val="dk1"/>
                </a:solidFill>
              </a:rPr>
              <a:t>Complementarity vs Redundancy</a:t>
            </a:r>
            <a:r>
              <a:rPr lang="en-US" sz="1200">
                <a:solidFill>
                  <a:schemeClr val="dk1"/>
                </a:solidFill>
              </a:rPr>
              <a:t>  (i.e. the extent to which models are able to exploit information from more than one modality, rather than relying on just one and still apparently performing well in classification or generation tasks)</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US" sz="1200">
                <a:solidFill>
                  <a:schemeClr val="dk1"/>
                </a:solidFill>
              </a:rPr>
              <a:t>Relationship between </a:t>
            </a:r>
            <a:r>
              <a:rPr b="1" lang="en-US" sz="1200">
                <a:solidFill>
                  <a:schemeClr val="dk1"/>
                </a:solidFill>
              </a:rPr>
              <a:t>Symbolic</a:t>
            </a:r>
            <a:r>
              <a:rPr lang="en-US" sz="1200">
                <a:solidFill>
                  <a:schemeClr val="dk1"/>
                </a:solidFill>
              </a:rPr>
              <a:t> and </a:t>
            </a:r>
            <a:r>
              <a:rPr b="1" lang="en-US" sz="1200">
                <a:solidFill>
                  <a:schemeClr val="dk1"/>
                </a:solidFill>
              </a:rPr>
              <a:t>Subsymbolic representations</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US" sz="1200">
                <a:solidFill>
                  <a:schemeClr val="dk1"/>
                </a:solidFill>
              </a:rPr>
              <a:t>The role of </a:t>
            </a:r>
            <a:r>
              <a:rPr b="1" lang="en-US" sz="1200">
                <a:solidFill>
                  <a:schemeClr val="dk1"/>
                </a:solidFill>
              </a:rPr>
              <a:t>Commonsense</a:t>
            </a:r>
            <a:r>
              <a:rPr lang="en-US" sz="1200">
                <a:solidFill>
                  <a:schemeClr val="dk1"/>
                </a:solidFill>
              </a:rPr>
              <a:t> and </a:t>
            </a:r>
            <a:r>
              <a:rPr b="1" lang="en-US" sz="1200">
                <a:solidFill>
                  <a:schemeClr val="dk1"/>
                </a:solidFill>
              </a:rPr>
              <a:t>World Knowledge</a:t>
            </a:r>
            <a:r>
              <a:rPr lang="en-US" sz="1200">
                <a:solidFill>
                  <a:schemeClr val="dk1"/>
                </a:solidFill>
              </a:rPr>
              <a:t> in multimodal models</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US" sz="1200">
                <a:solidFill>
                  <a:schemeClr val="dk1"/>
                </a:solidFill>
              </a:rPr>
              <a:t>Data sources (related to the point 2 above)</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b="1" lang="en-US" sz="1200">
                <a:solidFill>
                  <a:schemeClr val="dk1"/>
                </a:solidFill>
              </a:rPr>
              <a:t>Situatedness</a:t>
            </a:r>
            <a:endParaRPr sz="6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0b0d4d25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0b0d4d25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round table was organised around the theme of </a:t>
            </a:r>
            <a:r>
              <a:rPr i="1" lang="en-US">
                <a:solidFill>
                  <a:schemeClr val="dk1"/>
                </a:solidFill>
              </a:rPr>
              <a:t>Multimodal Rhetoric and Visuoauditory Media Studies: On the Role of Cognition and AI</a:t>
            </a:r>
            <a:r>
              <a:rPr lang="en-US">
                <a:solidFill>
                  <a:schemeClr val="dk1"/>
                </a:solidFill>
              </a:rPr>
              <a:t> and chaired by Mehul Bhatt as a special session in the Artificial and Human Intelligence Workshop. It included contributions by Albert Gatt on grounding in Vision and Language models, as well as a general introduction to the Multi3Generation COST Action and the role of WG1.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0b0d4d25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0b0d4d2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0b0d4d252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0b0d4d2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0b0d4d25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0b0d4d25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0b0d4d252_2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0b0d4d252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74657" y="3994433"/>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sz="1800">
                <a:latin typeface="Arial"/>
                <a:ea typeface="Arial"/>
                <a:cs typeface="Arial"/>
                <a:sym typeface="Arial"/>
              </a:rPr>
              <a:t>3rd Management Committee and Working Group Meetings</a:t>
            </a:r>
            <a:endParaRPr sz="1800">
              <a:latin typeface="Arial"/>
              <a:ea typeface="Arial"/>
              <a:cs typeface="Arial"/>
              <a:sym typeface="Arial"/>
            </a:endParaRPr>
          </a:p>
          <a:p>
            <a:pPr indent="0" lvl="0" marL="0" rtl="0" algn="ctr">
              <a:spcBef>
                <a:spcPts val="0"/>
              </a:spcBef>
              <a:spcAft>
                <a:spcPts val="0"/>
              </a:spcAft>
              <a:buClr>
                <a:schemeClr val="dk1"/>
              </a:buClr>
              <a:buSzPts val="4400"/>
              <a:buFont typeface="Calibri"/>
              <a:buNone/>
            </a:pPr>
            <a:r>
              <a:rPr lang="en-US"/>
              <a:t>Working Group Presentations</a:t>
            </a:r>
            <a:endParaRPr sz="4900"/>
          </a:p>
        </p:txBody>
      </p:sp>
      <p:sp>
        <p:nvSpPr>
          <p:cNvPr id="85" name="Google Shape;85;p13"/>
          <p:cNvSpPr txBox="1"/>
          <p:nvPr>
            <p:ph idx="1" type="subTitle"/>
          </p:nvPr>
        </p:nvSpPr>
        <p:spPr>
          <a:xfrm>
            <a:off x="465275" y="5261850"/>
            <a:ext cx="8148900" cy="969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None/>
            </a:pPr>
            <a:r>
              <a:t/>
            </a:r>
            <a:endParaRPr sz="1400">
              <a:solidFill>
                <a:srgbClr val="00000A"/>
              </a:solidFill>
            </a:endParaRPr>
          </a:p>
          <a:p>
            <a:pPr indent="0" lvl="0" marL="0" rtl="0" algn="ctr">
              <a:spcBef>
                <a:spcPts val="0"/>
              </a:spcBef>
              <a:spcAft>
                <a:spcPts val="0"/>
              </a:spcAft>
              <a:buClr>
                <a:schemeClr val="dk1"/>
              </a:buClr>
              <a:buSzPts val="4400"/>
              <a:buNone/>
            </a:pPr>
            <a:r>
              <a:rPr b="1" lang="en-US" sz="2100">
                <a:solidFill>
                  <a:srgbClr val="999999"/>
                </a:solidFill>
              </a:rPr>
              <a:t>Working Group 1</a:t>
            </a:r>
            <a:endParaRPr b="1" sz="2100">
              <a:solidFill>
                <a:srgbClr val="999999"/>
              </a:solidFill>
            </a:endParaRPr>
          </a:p>
          <a:p>
            <a:pPr indent="0" lvl="0" marL="0" rtl="0" algn="ctr">
              <a:spcBef>
                <a:spcPts val="0"/>
              </a:spcBef>
              <a:spcAft>
                <a:spcPts val="0"/>
              </a:spcAft>
              <a:buClr>
                <a:schemeClr val="dk1"/>
              </a:buClr>
              <a:buSzPts val="4400"/>
              <a:buNone/>
            </a:pPr>
            <a:r>
              <a:t/>
            </a:r>
            <a:endParaRPr b="1" sz="2100">
              <a:solidFill>
                <a:srgbClr val="999999"/>
              </a:solidFill>
            </a:endParaRPr>
          </a:p>
          <a:p>
            <a:pPr indent="0" lvl="0" marL="0" rtl="0" algn="ctr">
              <a:spcBef>
                <a:spcPts val="0"/>
              </a:spcBef>
              <a:spcAft>
                <a:spcPts val="0"/>
              </a:spcAft>
              <a:buClr>
                <a:schemeClr val="dk1"/>
              </a:buClr>
              <a:buSzPts val="4400"/>
              <a:buNone/>
            </a:pPr>
            <a:r>
              <a:rPr lang="en-US" sz="1300">
                <a:solidFill>
                  <a:srgbClr val="000000"/>
                </a:solidFill>
                <a:highlight>
                  <a:srgbClr val="FFFFFF"/>
                </a:highlight>
              </a:rPr>
              <a:t>INESC-ID, Lisbon - December, 11th 2020</a:t>
            </a:r>
            <a:endParaRPr sz="1300">
              <a:solidFill>
                <a:srgbClr val="000000"/>
              </a:solidFill>
              <a:highlight>
                <a:srgbClr val="FFFFFF"/>
              </a:highlight>
            </a:endParaRPr>
          </a:p>
        </p:txBody>
      </p:sp>
      <p:pic>
        <p:nvPicPr>
          <p:cNvPr descr="Screenshot 2019-10-23 at 17.11.53.png" id="86" name="Google Shape;86;p13"/>
          <p:cNvPicPr preferRelativeResize="0"/>
          <p:nvPr/>
        </p:nvPicPr>
        <p:blipFill rotWithShape="1">
          <a:blip r:embed="rId3">
            <a:alphaModFix/>
          </a:blip>
          <a:srcRect b="0" l="0" r="0" t="0"/>
          <a:stretch/>
        </p:blipFill>
        <p:spPr>
          <a:xfrm>
            <a:off x="465285" y="755775"/>
            <a:ext cx="3812570" cy="1622843"/>
          </a:xfrm>
          <a:prstGeom prst="rect">
            <a:avLst/>
          </a:prstGeom>
          <a:noFill/>
          <a:ln>
            <a:noFill/>
          </a:ln>
        </p:spPr>
      </p:pic>
      <p:pic>
        <p:nvPicPr>
          <p:cNvPr descr="cost-logo.png" id="87" name="Google Shape;87;p13"/>
          <p:cNvPicPr preferRelativeResize="0"/>
          <p:nvPr/>
        </p:nvPicPr>
        <p:blipFill rotWithShape="1">
          <a:blip r:embed="rId4">
            <a:alphaModFix/>
          </a:blip>
          <a:srcRect b="0" l="0" r="0" t="0"/>
          <a:stretch/>
        </p:blipFill>
        <p:spPr>
          <a:xfrm>
            <a:off x="465286" y="2588038"/>
            <a:ext cx="4003980" cy="742926"/>
          </a:xfrm>
          <a:prstGeom prst="rect">
            <a:avLst/>
          </a:prstGeom>
          <a:noFill/>
          <a:ln>
            <a:noFill/>
          </a:ln>
        </p:spPr>
      </p:pic>
      <p:grpSp>
        <p:nvGrpSpPr>
          <p:cNvPr id="88" name="Google Shape;88;p13"/>
          <p:cNvGrpSpPr/>
          <p:nvPr/>
        </p:nvGrpSpPr>
        <p:grpSpPr>
          <a:xfrm>
            <a:off x="4651530" y="140010"/>
            <a:ext cx="3962700" cy="3746100"/>
            <a:chOff x="4340050" y="140010"/>
            <a:chExt cx="3962700" cy="3746100"/>
          </a:xfrm>
        </p:grpSpPr>
        <p:sp>
          <p:nvSpPr>
            <p:cNvPr id="89" name="Google Shape;89;p13"/>
            <p:cNvSpPr/>
            <p:nvPr/>
          </p:nvSpPr>
          <p:spPr>
            <a:xfrm>
              <a:off x="4340050" y="140010"/>
              <a:ext cx="3962700" cy="3746100"/>
            </a:xfrm>
            <a:prstGeom prst="rect">
              <a:avLst/>
            </a:prstGeom>
            <a:solidFill>
              <a:srgbClr val="660066"/>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nvSpPr>
          <p:spPr>
            <a:xfrm>
              <a:off x="4468670" y="263596"/>
              <a:ext cx="1737300" cy="1653600"/>
            </a:xfrm>
            <a:prstGeom prst="rect">
              <a:avLst/>
            </a:prstGeom>
            <a:solidFill>
              <a:srgbClr val="7692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txBox="1"/>
            <p:nvPr/>
          </p:nvSpPr>
          <p:spPr>
            <a:xfrm>
              <a:off x="4468670" y="2078081"/>
              <a:ext cx="1737300" cy="1653600"/>
            </a:xfrm>
            <a:prstGeom prst="rect">
              <a:avLst/>
            </a:prstGeom>
            <a:solidFill>
              <a:srgbClr val="C2D59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txBox="1"/>
            <p:nvPr/>
          </p:nvSpPr>
          <p:spPr>
            <a:xfrm>
              <a:off x="6418070" y="2078081"/>
              <a:ext cx="1737300" cy="1653600"/>
            </a:xfrm>
            <a:prstGeom prst="rect">
              <a:avLst/>
            </a:prstGeom>
            <a:solidFill>
              <a:srgbClr val="5F49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txBox="1"/>
            <p:nvPr/>
          </p:nvSpPr>
          <p:spPr>
            <a:xfrm>
              <a:off x="6418070" y="272212"/>
              <a:ext cx="1737300" cy="16536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Albert Gatt</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University of Malta</a:t>
              </a:r>
              <a:endParaRPr sz="1800">
                <a:solidFill>
                  <a:schemeClr val="dk1"/>
                </a:solidFill>
                <a:latin typeface="Calibri"/>
                <a:ea typeface="Calibri"/>
                <a:cs typeface="Calibri"/>
                <a:sym typeface="Calibri"/>
              </a:endParaRPr>
            </a:p>
          </p:txBody>
        </p:sp>
      </p:grpSp>
      <p:pic>
        <p:nvPicPr>
          <p:cNvPr id="94" name="Google Shape;94;p13"/>
          <p:cNvPicPr preferRelativeResize="0"/>
          <p:nvPr/>
        </p:nvPicPr>
        <p:blipFill>
          <a:blip r:embed="rId5">
            <a:alphaModFix/>
          </a:blip>
          <a:stretch>
            <a:fillRect/>
          </a:stretch>
        </p:blipFill>
        <p:spPr>
          <a:xfrm>
            <a:off x="6760700" y="2242025"/>
            <a:ext cx="1671700" cy="131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WG1 - Overview</a:t>
            </a:r>
            <a:endParaRPr/>
          </a:p>
        </p:txBody>
      </p:sp>
      <p:sp>
        <p:nvSpPr>
          <p:cNvPr id="100" name="Google Shape;100;p1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“Grounded multi-modal reasoning and generation”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Chair: 		Albert Gatt, University of Malta</a:t>
            </a:r>
            <a:endParaRPr/>
          </a:p>
          <a:p>
            <a:pPr indent="0" lvl="0" marL="0" rtl="0" algn="l">
              <a:spcBef>
                <a:spcPts val="360"/>
              </a:spcBef>
              <a:spcAft>
                <a:spcPts val="0"/>
              </a:spcAft>
              <a:buNone/>
            </a:pPr>
            <a:r>
              <a:rPr lang="en-US"/>
              <a:t>Co-Chair: 	Mehul Bhatt, Örebro University, Sweden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Currently, around 21 members</a:t>
            </a:r>
            <a:endParaRPr/>
          </a:p>
        </p:txBody>
      </p:sp>
      <p:sp>
        <p:nvSpPr>
          <p:cNvPr id="101" name="Google Shape;101;p1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Outline</a:t>
            </a:r>
            <a:endParaRPr/>
          </a:p>
        </p:txBody>
      </p:sp>
      <p:sp>
        <p:nvSpPr>
          <p:cNvPr id="107" name="Google Shape;107;p1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AutoNum type="arabicPeriod"/>
            </a:pPr>
            <a:r>
              <a:rPr lang="en-US"/>
              <a:t>Thematic focus of the WG</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AutoNum type="arabicPeriod"/>
            </a:pPr>
            <a:r>
              <a:rPr lang="en-US"/>
              <a:t>Activities to date</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AutoNum type="arabicPeriod"/>
            </a:pPr>
            <a:r>
              <a:rPr lang="en-US"/>
              <a:t>Future plans</a:t>
            </a:r>
            <a:endParaRPr/>
          </a:p>
        </p:txBody>
      </p:sp>
      <p:sp>
        <p:nvSpPr>
          <p:cNvPr id="108" name="Google Shape;108;p1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WG Thematic Focus</a:t>
            </a:r>
            <a:endParaRPr/>
          </a:p>
        </p:txBody>
      </p:sp>
      <p:sp>
        <p:nvSpPr>
          <p:cNvPr id="114" name="Google Shape;114;p1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500"/>
              <a:t>Discussed during the meeting in Copenhagen (January 2020)</a:t>
            </a:r>
            <a:endParaRPr sz="2500"/>
          </a:p>
          <a:p>
            <a:pPr indent="0" lvl="0" marL="0" rtl="0" algn="l">
              <a:spcBef>
                <a:spcPts val="360"/>
              </a:spcBef>
              <a:spcAft>
                <a:spcPts val="0"/>
              </a:spcAft>
              <a:buNone/>
            </a:pPr>
            <a:r>
              <a:t/>
            </a:r>
            <a:endParaRPr/>
          </a:p>
          <a:p>
            <a:pPr indent="-336550" lvl="0" marL="457200" rtl="0" algn="l">
              <a:lnSpc>
                <a:spcPct val="115000"/>
              </a:lnSpc>
              <a:spcBef>
                <a:spcPts val="0"/>
              </a:spcBef>
              <a:spcAft>
                <a:spcPts val="0"/>
              </a:spcAft>
              <a:buSzPts val="1700"/>
              <a:buAutoNum type="arabicPeriod"/>
            </a:pPr>
            <a:r>
              <a:rPr b="1" lang="en-US" sz="1700">
                <a:latin typeface="Arial"/>
                <a:ea typeface="Arial"/>
                <a:cs typeface="Arial"/>
                <a:sym typeface="Arial"/>
              </a:rPr>
              <a:t>Explanation</a:t>
            </a:r>
            <a:r>
              <a:rPr lang="en-US" sz="1700">
                <a:latin typeface="Arial"/>
                <a:ea typeface="Arial"/>
                <a:cs typeface="Arial"/>
                <a:sym typeface="Arial"/>
              </a:rPr>
              <a:t> and </a:t>
            </a:r>
            <a:r>
              <a:rPr b="1" lang="en-US" sz="1700">
                <a:latin typeface="Arial"/>
                <a:ea typeface="Arial"/>
                <a:cs typeface="Arial"/>
                <a:sym typeface="Arial"/>
              </a:rPr>
              <a:t>transparency</a:t>
            </a:r>
            <a:r>
              <a:rPr lang="en-US" sz="1700">
                <a:latin typeface="Arial"/>
                <a:ea typeface="Arial"/>
                <a:cs typeface="Arial"/>
                <a:sym typeface="Arial"/>
              </a:rPr>
              <a:t> of multimodal models</a:t>
            </a:r>
            <a:endParaRPr sz="1700">
              <a:latin typeface="Arial"/>
              <a:ea typeface="Arial"/>
              <a:cs typeface="Arial"/>
              <a:sym typeface="Arial"/>
            </a:endParaRPr>
          </a:p>
          <a:p>
            <a:pPr indent="-336550" lvl="0" marL="457200" rtl="0" algn="l">
              <a:lnSpc>
                <a:spcPct val="115000"/>
              </a:lnSpc>
              <a:spcBef>
                <a:spcPts val="0"/>
              </a:spcBef>
              <a:spcAft>
                <a:spcPts val="0"/>
              </a:spcAft>
              <a:buSzPts val="1700"/>
              <a:buAutoNum type="arabicPeriod"/>
            </a:pPr>
            <a:r>
              <a:rPr b="1" lang="en-US" sz="1700">
                <a:latin typeface="Arial"/>
                <a:ea typeface="Arial"/>
                <a:cs typeface="Arial"/>
                <a:sym typeface="Arial"/>
              </a:rPr>
              <a:t>Complementarity vs Redundancy</a:t>
            </a:r>
            <a:r>
              <a:rPr lang="en-US" sz="1700">
                <a:latin typeface="Arial"/>
                <a:ea typeface="Arial"/>
                <a:cs typeface="Arial"/>
                <a:sym typeface="Arial"/>
              </a:rPr>
              <a:t>  </a:t>
            </a:r>
            <a:endParaRPr sz="1700">
              <a:latin typeface="Arial"/>
              <a:ea typeface="Arial"/>
              <a:cs typeface="Arial"/>
              <a:sym typeface="Arial"/>
            </a:endParaRPr>
          </a:p>
          <a:p>
            <a:pPr indent="-336550" lvl="0" marL="457200" rtl="0" algn="l">
              <a:lnSpc>
                <a:spcPct val="115000"/>
              </a:lnSpc>
              <a:spcBef>
                <a:spcPts val="0"/>
              </a:spcBef>
              <a:spcAft>
                <a:spcPts val="0"/>
              </a:spcAft>
              <a:buSzPts val="1700"/>
              <a:buAutoNum type="arabicPeriod"/>
            </a:pPr>
            <a:r>
              <a:rPr lang="en-US" sz="1700">
                <a:latin typeface="Arial"/>
                <a:ea typeface="Arial"/>
                <a:cs typeface="Arial"/>
                <a:sym typeface="Arial"/>
              </a:rPr>
              <a:t>Relationship between </a:t>
            </a:r>
            <a:r>
              <a:rPr b="1" lang="en-US" sz="1700">
                <a:latin typeface="Arial"/>
                <a:ea typeface="Arial"/>
                <a:cs typeface="Arial"/>
                <a:sym typeface="Arial"/>
              </a:rPr>
              <a:t>Symbolic</a:t>
            </a:r>
            <a:r>
              <a:rPr lang="en-US" sz="1700">
                <a:latin typeface="Arial"/>
                <a:ea typeface="Arial"/>
                <a:cs typeface="Arial"/>
                <a:sym typeface="Arial"/>
              </a:rPr>
              <a:t> and </a:t>
            </a:r>
            <a:r>
              <a:rPr b="1" lang="en-US" sz="1700">
                <a:latin typeface="Arial"/>
                <a:ea typeface="Arial"/>
                <a:cs typeface="Arial"/>
                <a:sym typeface="Arial"/>
              </a:rPr>
              <a:t>Subsymbolic representations</a:t>
            </a:r>
            <a:endParaRPr b="1" sz="1700">
              <a:latin typeface="Arial"/>
              <a:ea typeface="Arial"/>
              <a:cs typeface="Arial"/>
              <a:sym typeface="Arial"/>
            </a:endParaRPr>
          </a:p>
          <a:p>
            <a:pPr indent="-336550" lvl="0" marL="457200" rtl="0" algn="l">
              <a:lnSpc>
                <a:spcPct val="115000"/>
              </a:lnSpc>
              <a:spcBef>
                <a:spcPts val="0"/>
              </a:spcBef>
              <a:spcAft>
                <a:spcPts val="0"/>
              </a:spcAft>
              <a:buSzPts val="1700"/>
              <a:buAutoNum type="arabicPeriod"/>
            </a:pPr>
            <a:r>
              <a:rPr lang="en-US" sz="1700">
                <a:latin typeface="Arial"/>
                <a:ea typeface="Arial"/>
                <a:cs typeface="Arial"/>
                <a:sym typeface="Arial"/>
              </a:rPr>
              <a:t>The role of </a:t>
            </a:r>
            <a:r>
              <a:rPr b="1" lang="en-US" sz="1700">
                <a:latin typeface="Arial"/>
                <a:ea typeface="Arial"/>
                <a:cs typeface="Arial"/>
                <a:sym typeface="Arial"/>
              </a:rPr>
              <a:t>Commonsense</a:t>
            </a:r>
            <a:r>
              <a:rPr lang="en-US" sz="1700">
                <a:latin typeface="Arial"/>
                <a:ea typeface="Arial"/>
                <a:cs typeface="Arial"/>
                <a:sym typeface="Arial"/>
              </a:rPr>
              <a:t> and </a:t>
            </a:r>
            <a:r>
              <a:rPr b="1" lang="en-US" sz="1700">
                <a:latin typeface="Arial"/>
                <a:ea typeface="Arial"/>
                <a:cs typeface="Arial"/>
                <a:sym typeface="Arial"/>
              </a:rPr>
              <a:t>World Knowledge</a:t>
            </a:r>
            <a:r>
              <a:rPr lang="en-US" sz="1700">
                <a:latin typeface="Arial"/>
                <a:ea typeface="Arial"/>
                <a:cs typeface="Arial"/>
                <a:sym typeface="Arial"/>
              </a:rPr>
              <a:t> in multimodal models</a:t>
            </a:r>
            <a:endParaRPr sz="1700">
              <a:latin typeface="Arial"/>
              <a:ea typeface="Arial"/>
              <a:cs typeface="Arial"/>
              <a:sym typeface="Arial"/>
            </a:endParaRPr>
          </a:p>
          <a:p>
            <a:pPr indent="-336550" lvl="0" marL="457200" rtl="0" algn="l">
              <a:lnSpc>
                <a:spcPct val="115000"/>
              </a:lnSpc>
              <a:spcBef>
                <a:spcPts val="0"/>
              </a:spcBef>
              <a:spcAft>
                <a:spcPts val="0"/>
              </a:spcAft>
              <a:buSzPts val="1700"/>
              <a:buAutoNum type="arabicPeriod"/>
            </a:pPr>
            <a:r>
              <a:rPr lang="en-US" sz="1700">
                <a:latin typeface="Arial"/>
                <a:ea typeface="Arial"/>
                <a:cs typeface="Arial"/>
                <a:sym typeface="Arial"/>
              </a:rPr>
              <a:t>Data sources </a:t>
            </a:r>
            <a:endParaRPr sz="1700">
              <a:latin typeface="Arial"/>
              <a:ea typeface="Arial"/>
              <a:cs typeface="Arial"/>
              <a:sym typeface="Arial"/>
            </a:endParaRPr>
          </a:p>
          <a:p>
            <a:pPr indent="-336550" lvl="0" marL="457200" rtl="0" algn="l">
              <a:lnSpc>
                <a:spcPct val="115000"/>
              </a:lnSpc>
              <a:spcBef>
                <a:spcPts val="0"/>
              </a:spcBef>
              <a:spcAft>
                <a:spcPts val="0"/>
              </a:spcAft>
              <a:buSzPts val="1700"/>
              <a:buAutoNum type="arabicPeriod"/>
            </a:pPr>
            <a:r>
              <a:rPr b="1" lang="en-US" sz="1700">
                <a:latin typeface="Arial"/>
                <a:ea typeface="Arial"/>
                <a:cs typeface="Arial"/>
                <a:sym typeface="Arial"/>
              </a:rPr>
              <a:t>Situatedness</a:t>
            </a:r>
            <a:endParaRPr b="1" sz="1700">
              <a:latin typeface="Arial"/>
              <a:ea typeface="Arial"/>
              <a:cs typeface="Arial"/>
              <a:sym typeface="Arial"/>
            </a:endParaRPr>
          </a:p>
          <a:p>
            <a:pPr indent="0" lvl="0" marL="0" rtl="0" algn="l">
              <a:spcBef>
                <a:spcPts val="360"/>
              </a:spcBef>
              <a:spcAft>
                <a:spcPts val="0"/>
              </a:spcAft>
              <a:buNone/>
            </a:pPr>
            <a:r>
              <a:t/>
            </a:r>
            <a:endParaRPr/>
          </a:p>
        </p:txBody>
      </p:sp>
      <p:sp>
        <p:nvSpPr>
          <p:cNvPr id="115" name="Google Shape;115;p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Initiatives by WG1 members</a:t>
            </a:r>
            <a:endParaRPr/>
          </a:p>
        </p:txBody>
      </p:sp>
      <p:sp>
        <p:nvSpPr>
          <p:cNvPr id="121" name="Google Shape;121;p17"/>
          <p:cNvSpPr txBox="1"/>
          <p:nvPr>
            <p:ph idx="1" type="body"/>
          </p:nvPr>
        </p:nvSpPr>
        <p:spPr>
          <a:xfrm>
            <a:off x="457200" y="5125875"/>
            <a:ext cx="8229600" cy="1000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Round-table discussion on </a:t>
            </a:r>
            <a:r>
              <a:rPr i="1" lang="en-US"/>
              <a:t>Multimodal Rhetoric and Visuo-auditory media.</a:t>
            </a:r>
            <a:endParaRPr i="1"/>
          </a:p>
        </p:txBody>
      </p:sp>
      <p:sp>
        <p:nvSpPr>
          <p:cNvPr id="122" name="Google Shape;122;p1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3" name="Google Shape;123;p17"/>
          <p:cNvPicPr preferRelativeResize="0"/>
          <p:nvPr/>
        </p:nvPicPr>
        <p:blipFill>
          <a:blip r:embed="rId3">
            <a:alphaModFix/>
          </a:blip>
          <a:stretch>
            <a:fillRect/>
          </a:stretch>
        </p:blipFill>
        <p:spPr>
          <a:xfrm>
            <a:off x="953150" y="1218122"/>
            <a:ext cx="7028274" cy="3738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Initiatives by WG1 members</a:t>
            </a:r>
            <a:endParaRPr/>
          </a:p>
        </p:txBody>
      </p:sp>
      <p:sp>
        <p:nvSpPr>
          <p:cNvPr id="129" name="Google Shape;129;p1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500"/>
              <a:t>Short-term scientific mission:</a:t>
            </a:r>
            <a:endParaRPr b="1" sz="2500"/>
          </a:p>
          <a:p>
            <a:pPr indent="0" lvl="0" marL="0" rtl="0" algn="l">
              <a:spcBef>
                <a:spcPts val="360"/>
              </a:spcBef>
              <a:spcAft>
                <a:spcPts val="0"/>
              </a:spcAft>
              <a:buNone/>
            </a:pPr>
            <a:r>
              <a:rPr lang="en-US" sz="2500"/>
              <a:t>Prof Francois Portet (U. Grenoble) visited UM in October 2020.</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rPr b="1" lang="en-US" sz="2500"/>
              <a:t>Outcomes:</a:t>
            </a:r>
            <a:endParaRPr b="1" sz="2500"/>
          </a:p>
          <a:p>
            <a:pPr indent="-298450" lvl="0" marL="457200" rtl="0" algn="l">
              <a:spcBef>
                <a:spcPts val="360"/>
              </a:spcBef>
              <a:spcAft>
                <a:spcPts val="0"/>
              </a:spcAft>
              <a:buSzPts val="1100"/>
              <a:buChar char="•"/>
            </a:pPr>
            <a:r>
              <a:rPr lang="en-US" sz="2500"/>
              <a:t>Intensive discussions with the UM NLP group on grounding beyond the visual modalities, leading to a review document/technical report (in progress).</a:t>
            </a:r>
            <a:endParaRPr sz="2500"/>
          </a:p>
          <a:p>
            <a:pPr indent="0" lvl="0" marL="457200" rtl="0" algn="l">
              <a:spcBef>
                <a:spcPts val="360"/>
              </a:spcBef>
              <a:spcAft>
                <a:spcPts val="0"/>
              </a:spcAft>
              <a:buNone/>
            </a:pPr>
            <a:r>
              <a:t/>
            </a:r>
            <a:endParaRPr sz="2500"/>
          </a:p>
          <a:p>
            <a:pPr indent="-298450" lvl="0" marL="457200" rtl="0" algn="l">
              <a:spcBef>
                <a:spcPts val="360"/>
              </a:spcBef>
              <a:spcAft>
                <a:spcPts val="0"/>
              </a:spcAft>
              <a:buSzPts val="1100"/>
              <a:buChar char="•"/>
            </a:pPr>
            <a:r>
              <a:rPr lang="en-US" sz="2500"/>
              <a:t>Design of a M.Sc. thesis project on grounding and generation from video data. Now underway, jointly supervised by UM and Grenoble.</a:t>
            </a:r>
            <a:endParaRPr sz="2500"/>
          </a:p>
          <a:p>
            <a:pPr indent="0" lvl="0" marL="0" rtl="0" algn="l">
              <a:spcBef>
                <a:spcPts val="360"/>
              </a:spcBef>
              <a:spcAft>
                <a:spcPts val="0"/>
              </a:spcAft>
              <a:buNone/>
            </a:pPr>
            <a:r>
              <a:t/>
            </a:r>
            <a:endParaRPr/>
          </a:p>
        </p:txBody>
      </p:sp>
      <p:sp>
        <p:nvSpPr>
          <p:cNvPr id="130" name="Google Shape;130;p1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Initiatives by WG1 members</a:t>
            </a:r>
            <a:endParaRPr/>
          </a:p>
        </p:txBody>
      </p:sp>
      <p:sp>
        <p:nvSpPr>
          <p:cNvPr id="136" name="Google Shape;136;p1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Ongoing collaboration between UM, Uni. Heidelberg and U. v. Amsterdam.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Focus: visual grounding of large-scale pretrained multimodal transformers.</a:t>
            </a:r>
            <a:endParaRPr/>
          </a:p>
        </p:txBody>
      </p:sp>
      <p:sp>
        <p:nvSpPr>
          <p:cNvPr id="137" name="Google Shape;137;p1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Where do we go from here?</a:t>
            </a:r>
            <a:endParaRPr/>
          </a:p>
        </p:txBody>
      </p:sp>
      <p:sp>
        <p:nvSpPr>
          <p:cNvPr id="143" name="Google Shape;143;p2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800"/>
              <a:t>At the Copehagen meeting, two initiatives in particular were highlighted:</a:t>
            </a:r>
            <a:endParaRPr sz="2800"/>
          </a:p>
          <a:p>
            <a:pPr indent="0" lvl="0" marL="0" rtl="0" algn="l">
              <a:spcBef>
                <a:spcPts val="360"/>
              </a:spcBef>
              <a:spcAft>
                <a:spcPts val="0"/>
              </a:spcAft>
              <a:buNone/>
            </a:pPr>
            <a:r>
              <a:t/>
            </a:r>
            <a:endParaRPr sz="2800"/>
          </a:p>
          <a:p>
            <a:pPr indent="-317500" lvl="0" marL="457200" rtl="0" algn="l">
              <a:spcBef>
                <a:spcPts val="360"/>
              </a:spcBef>
              <a:spcAft>
                <a:spcPts val="0"/>
              </a:spcAft>
              <a:buSzPts val="1400"/>
              <a:buAutoNum type="arabicPeriod"/>
            </a:pPr>
            <a:r>
              <a:rPr lang="en-US" sz="2800"/>
              <a:t>Review of the state of the art in multimodal grounding and reasoning.</a:t>
            </a:r>
            <a:endParaRPr sz="2800"/>
          </a:p>
          <a:p>
            <a:pPr indent="-317500" lvl="0" marL="457200" rtl="0" algn="l">
              <a:spcBef>
                <a:spcPts val="0"/>
              </a:spcBef>
              <a:spcAft>
                <a:spcPts val="0"/>
              </a:spcAft>
              <a:buSzPts val="1400"/>
              <a:buAutoNum type="arabicPeriod"/>
            </a:pPr>
            <a:r>
              <a:rPr lang="en-US" sz="2800"/>
              <a:t>Shared task</a:t>
            </a:r>
            <a:endParaRPr sz="2800"/>
          </a:p>
          <a:p>
            <a:pPr indent="0" lvl="0" marL="0" rtl="0" algn="l">
              <a:spcBef>
                <a:spcPts val="360"/>
              </a:spcBef>
              <a:spcAft>
                <a:spcPts val="0"/>
              </a:spcAft>
              <a:buNone/>
            </a:pPr>
            <a:r>
              <a:t/>
            </a:r>
            <a:endParaRPr sz="2800"/>
          </a:p>
          <a:p>
            <a:pPr indent="0" lvl="0" marL="0" rtl="0" algn="l">
              <a:spcBef>
                <a:spcPts val="360"/>
              </a:spcBef>
              <a:spcAft>
                <a:spcPts val="0"/>
              </a:spcAft>
              <a:buNone/>
            </a:pPr>
            <a:r>
              <a:rPr lang="en-US" sz="2800"/>
              <a:t>The above need to be discussed at the Lisbon WG meeting. The aim is to formulate a concrete program for a full WG meeting in early 2021.</a:t>
            </a:r>
            <a:endParaRPr sz="2800"/>
          </a:p>
        </p:txBody>
      </p:sp>
      <p:sp>
        <p:nvSpPr>
          <p:cNvPr id="144" name="Google Shape;144;p2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
        <p:nvSpPr>
          <p:cNvPr id="150" name="Google Shape;150;p21"/>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p2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